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6" r:id="rId3"/>
    <p:sldId id="277" r:id="rId4"/>
    <p:sldId id="257" r:id="rId5"/>
    <p:sldId id="280" r:id="rId6"/>
    <p:sldId id="286" r:id="rId7"/>
    <p:sldId id="283" r:id="rId8"/>
    <p:sldId id="272" r:id="rId9"/>
    <p:sldId id="273" r:id="rId10"/>
    <p:sldId id="271" r:id="rId11"/>
    <p:sldId id="260" r:id="rId12"/>
    <p:sldId id="275" r:id="rId13"/>
    <p:sldId id="269" r:id="rId14"/>
    <p:sldId id="261" r:id="rId15"/>
    <p:sldId id="259" r:id="rId16"/>
    <p:sldId id="274" r:id="rId17"/>
    <p:sldId id="284" r:id="rId18"/>
    <p:sldId id="268" r:id="rId19"/>
    <p:sldId id="276" r:id="rId20"/>
    <p:sldId id="266" r:id="rId21"/>
    <p:sldId id="27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>
      <p:cViewPr varScale="1">
        <p:scale>
          <a:sx n="64" d="100"/>
          <a:sy n="64" d="100"/>
        </p:scale>
        <p:origin x="-2386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49809-73FF-47AE-A7D3-C8DFC472B1BB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EC337-776B-4B16-BD98-819320C42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2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D4C5A-D549-4F73-8FEB-86BB87272B3B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E22192-B959-418F-8D86-5238C51FB0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7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2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5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6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5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22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25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6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45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8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5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8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3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8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7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4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2192-B959-418F-8D86-5238C51FB0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2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DA-771A-4673-9C4C-524935BAFA8B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2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FEC4-B6A4-4EEC-818D-8D95D7C5F16E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1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6D10-F16C-4047-878E-AB87C54E8A90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4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B3CA-EDA2-4AC8-8352-89124CB939C6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87DA-C482-4D1F-B2CA-172EA09FAA3D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7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759F-BF59-4954-B75D-31C28A2BC948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1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E673-B84D-4EC1-8450-F1DC8DBC69E9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C90-1E8E-49EA-A1FD-B10582E82F2D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9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66A-8D69-4D22-95B2-BCCDCB98A29C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7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1CF2-8011-4DAF-A076-68FCE5CC466D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CC57-6E05-41A0-B463-518D3E7A5F0E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9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4A38-46BA-4752-98A2-ACA77F8C44C3}" type="datetime1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5F67-7A8E-4EFA-B3A2-4F9A75835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heridanpromise@gmail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Make your vote count again!</a:t>
            </a: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are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  <a:latin typeface="Informal Roman" panose="030604020304060B0204" pitchFamily="66" charset="0"/>
              </a:rPr>
              <a:t>We the People”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in the Constitution …. Not </a:t>
            </a:r>
            <a:r>
              <a:rPr lang="en-US" dirty="0"/>
              <a:t>B</a:t>
            </a:r>
            <a:r>
              <a:rPr lang="en-US" dirty="0" smtClean="0"/>
              <a:t>ig Money …  Not Corporations – Unions – Super PACs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5807075"/>
            <a:ext cx="4267200" cy="365125"/>
          </a:xfrm>
        </p:spPr>
        <p:txBody>
          <a:bodyPr/>
          <a:lstStyle/>
          <a:p>
            <a:pPr lvl="0"/>
            <a:endParaRPr lang="en-US" sz="2000" b="1" dirty="0" smtClean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Wyomingpromise.org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381000"/>
            <a:ext cx="254889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70211"/>
            <a:ext cx="7772400" cy="64898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SOME RESULTS FROM THESE DECISIONS </a:t>
            </a:r>
            <a:endParaRPr lang="en-US" sz="2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8001000" cy="3733800"/>
          </a:xfrm>
        </p:spPr>
        <p:txBody>
          <a:bodyPr>
            <a:normAutofit/>
          </a:bodyPr>
          <a:lstStyle/>
          <a:p>
            <a:pPr marL="285750" indent="-285750"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cost to campaign and win skyrocketed --- </a:t>
            </a:r>
            <a:r>
              <a:rPr lang="en-US" sz="2400" dirty="0" smtClean="0">
                <a:solidFill>
                  <a:srgbClr val="FF0000"/>
                </a:solidFill>
              </a:rPr>
              <a:t>longer campaign times – big organizations - consultants – lobbyists  </a:t>
            </a:r>
          </a:p>
          <a:p>
            <a:pPr marL="285750" indent="-285750"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Members of Congress are </a:t>
            </a:r>
            <a:r>
              <a:rPr lang="en-US" sz="2400" dirty="0" smtClean="0">
                <a:solidFill>
                  <a:srgbClr val="FF0000"/>
                </a:solidFill>
              </a:rPr>
              <a:t>forced to spend time fundraising</a:t>
            </a:r>
            <a:r>
              <a:rPr lang="en-US" sz="2400" dirty="0" smtClean="0">
                <a:solidFill>
                  <a:schemeClr val="tx1"/>
                </a:solidFill>
              </a:rPr>
              <a:t> limiting their time to work for us, the American people.  </a:t>
            </a:r>
          </a:p>
          <a:p>
            <a:pPr marL="285750" indent="-285750"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Voters are constantly </a:t>
            </a:r>
            <a:r>
              <a:rPr lang="en-US" sz="2400" dirty="0" smtClean="0">
                <a:solidFill>
                  <a:srgbClr val="FF0000"/>
                </a:solidFill>
              </a:rPr>
              <a:t>pounded by negative and deceptive </a:t>
            </a:r>
            <a:r>
              <a:rPr lang="en-US" sz="2400" dirty="0" smtClean="0">
                <a:solidFill>
                  <a:schemeClr val="tx1"/>
                </a:solidFill>
              </a:rPr>
              <a:t>campaign ads and social media during a </a:t>
            </a:r>
            <a:r>
              <a:rPr lang="en-US" sz="2400" dirty="0" smtClean="0">
                <a:solidFill>
                  <a:srgbClr val="FF0000"/>
                </a:solidFill>
              </a:rPr>
              <a:t>longer and longer </a:t>
            </a:r>
            <a:r>
              <a:rPr lang="en-US" sz="2400" dirty="0" smtClean="0">
                <a:solidFill>
                  <a:schemeClr val="tx1"/>
                </a:solidFill>
              </a:rPr>
              <a:t>campaign season</a:t>
            </a:r>
          </a:p>
          <a:p>
            <a:pPr marL="285750" indent="-285750"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Congress addresses the needs of special interests and their lobbyists while </a:t>
            </a:r>
            <a:r>
              <a:rPr lang="en-US" sz="2400" dirty="0" smtClean="0">
                <a:solidFill>
                  <a:srgbClr val="FF0000"/>
                </a:solidFill>
              </a:rPr>
              <a:t>neglecting the needs of ordinary citizens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47775" y="6096000"/>
            <a:ext cx="70104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Wyomingpromise.org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5388114"/>
            <a:ext cx="8077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 must make it clear that corporations, unions, and special interest</a:t>
            </a:r>
          </a:p>
          <a:p>
            <a:pPr algn="ctr"/>
            <a:r>
              <a:rPr lang="en-US" sz="2000" b="1" dirty="0" smtClean="0"/>
              <a:t> groups don’t have the same constitutional rights as humans.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30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BACKGROUND</a:t>
            </a:r>
            <a:br>
              <a:rPr lang="en-US" sz="3600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60020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/>
              <a:t>CITIZENS  UNITED v. FEDERAL ELECTIONS COMMISSION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</a:t>
            </a:r>
            <a:endParaRPr lang="en-US" sz="6000" b="1" dirty="0" smtClean="0"/>
          </a:p>
          <a:p>
            <a:pPr marL="0" indent="0" algn="ctr">
              <a:buNone/>
            </a:pPr>
            <a:r>
              <a:rPr lang="en-US" sz="6000" b="1" dirty="0" smtClean="0"/>
              <a:t>a </a:t>
            </a:r>
            <a:r>
              <a:rPr lang="en-US" sz="6000" b="1" dirty="0"/>
              <a:t>short video </a:t>
            </a:r>
            <a:endParaRPr lang="en-US" sz="6000" b="1" dirty="0" smtClean="0"/>
          </a:p>
          <a:p>
            <a:pPr marL="0" indent="0">
              <a:buNone/>
            </a:pPr>
            <a:r>
              <a:rPr lang="en-US" sz="5000" dirty="0">
                <a:solidFill>
                  <a:srgbClr val="0000FF"/>
                </a:solidFill>
              </a:rPr>
              <a:t>	</a:t>
            </a:r>
            <a:endParaRPr lang="en-US" sz="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5029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828800"/>
            <a:ext cx="8229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Americans of all Persuasions </a:t>
            </a:r>
            <a:br>
              <a:rPr lang="en-US" sz="3200" b="1" dirty="0" smtClean="0"/>
            </a:br>
            <a:r>
              <a:rPr lang="en-US" sz="3200" b="1" dirty="0" smtClean="0"/>
              <a:t>Want to Overturn Citizens United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00" y="1600200"/>
            <a:ext cx="8212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46482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Source: Bloomberg Polling 9/28/2015</a:t>
            </a:r>
          </a:p>
          <a:p>
            <a:r>
              <a:rPr lang="en-US" sz="1400" b="1" i="1" dirty="0" smtClean="0"/>
              <a:t>“Americans Want Supreme Court to Turn</a:t>
            </a:r>
          </a:p>
          <a:p>
            <a:r>
              <a:rPr lang="en-US" sz="1400" b="1" i="1" dirty="0" smtClean="0"/>
              <a:t>Off Political Spending Spigot”</a:t>
            </a:r>
            <a:endParaRPr lang="en-US" sz="1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306802" y="6305490"/>
            <a:ext cx="2484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Wyomingpromise.org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21861"/>
            <a:ext cx="2502379" cy="17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058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Americans  </a:t>
            </a:r>
            <a:r>
              <a:rPr lang="en-US" sz="2800" dirty="0"/>
              <a:t>have amended the Constitution 27 times!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1477" y="6400800"/>
            <a:ext cx="67818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12" descr="https://tse3.mm.bing.net/th?id=OIP.xrYOj6JcxDCmJlN3aql0LQEsEs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146">
            <a:off x="512101" y="1426501"/>
            <a:ext cx="2163681" cy="21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2217494" cy="13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98028"/>
            <a:ext cx="1247775" cy="220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2830">
            <a:off x="6248401" y="1421500"/>
            <a:ext cx="2362200" cy="190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62735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26193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45" y="3095836"/>
            <a:ext cx="2266950" cy="200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89789" y="4759404"/>
            <a:ext cx="2863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We can do this! 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28th </a:t>
            </a:r>
            <a:r>
              <a:rPr lang="en-US" sz="2400" i="1" dirty="0">
                <a:solidFill>
                  <a:srgbClr val="FF0000"/>
                </a:solidFill>
              </a:rPr>
              <a:t>here we come!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6210" y="773668"/>
            <a:ext cx="513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8 of these 27 reversed Supreme Court decisions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41477" y="866894"/>
            <a:ext cx="182880" cy="1828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5943600"/>
            <a:ext cx="2526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Source:  American Promise.org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6376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A SOLUTION THAT CAN WORK </a:t>
            </a:r>
            <a:br>
              <a:rPr lang="en-US" sz="3600" dirty="0" smtClean="0"/>
            </a:br>
            <a:r>
              <a:rPr lang="en-US" sz="3600" dirty="0" smtClean="0"/>
              <a:t>A Constitutional  Amendment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264275"/>
            <a:ext cx="6934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Wyomingpromise.org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924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The Constitution currently has 27 Amendments –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Wyoming Promise proposes a 28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that affirms that … </a:t>
            </a:r>
          </a:p>
          <a:p>
            <a:pPr algn="l">
              <a:lnSpc>
                <a:spcPts val="2000"/>
              </a:lnSpc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3267075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 the </a:t>
            </a:r>
            <a:r>
              <a:rPr lang="en-US" sz="2800" b="1" dirty="0" smtClean="0">
                <a:solidFill>
                  <a:srgbClr val="FF0000"/>
                </a:solidFill>
              </a:rPr>
              <a:t>People - not </a:t>
            </a:r>
            <a:r>
              <a:rPr lang="en-US" sz="2800" b="1" dirty="0">
                <a:solidFill>
                  <a:srgbClr val="FF0000"/>
                </a:solidFill>
              </a:rPr>
              <a:t>big money – not corporations – not </a:t>
            </a:r>
            <a:r>
              <a:rPr lang="en-US" sz="2800" b="1" dirty="0" smtClean="0">
                <a:solidFill>
                  <a:srgbClr val="FF0000"/>
                </a:solidFill>
              </a:rPr>
              <a:t>unions, govern </a:t>
            </a:r>
            <a:r>
              <a:rPr lang="en-US" sz="2800" b="1" dirty="0">
                <a:solidFill>
                  <a:srgbClr val="FF0000"/>
                </a:solidFill>
              </a:rPr>
              <a:t>the United States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Starts with </a:t>
            </a:r>
            <a:r>
              <a:rPr lang="en-US" sz="2800" b="1" u="sng" dirty="0" smtClean="0">
                <a:solidFill>
                  <a:srgbClr val="FF0000"/>
                </a:solidFill>
              </a:rPr>
              <a:t>your</a:t>
            </a:r>
            <a:r>
              <a:rPr lang="en-US" sz="2800" b="1" dirty="0" smtClean="0">
                <a:solidFill>
                  <a:srgbClr val="FF0000"/>
                </a:solidFill>
              </a:rPr>
              <a:t> signature on a petition to put an initiative – </a:t>
            </a:r>
            <a:r>
              <a:rPr lang="en-US" sz="2400" b="1" dirty="0" smtClean="0"/>
              <a:t>“An </a:t>
            </a:r>
            <a:r>
              <a:rPr lang="en-US" sz="2400" b="1" dirty="0"/>
              <a:t>Act to Promote Free and Fair </a:t>
            </a:r>
            <a:r>
              <a:rPr lang="en-US" sz="2400" b="1" dirty="0" smtClean="0"/>
              <a:t>Elections”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on the Wyoming ballot in November 2020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828800"/>
            <a:ext cx="8001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2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WE ARE……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sz="8000" b="1" dirty="0" smtClean="0">
                <a:solidFill>
                  <a:schemeClr val="tx1"/>
                </a:solidFill>
              </a:rPr>
              <a:t>…….</a:t>
            </a:r>
            <a:r>
              <a:rPr lang="en-US" sz="8000" b="1" dirty="0" smtClean="0"/>
              <a:t> </a:t>
            </a:r>
            <a:r>
              <a:rPr lang="en-US" sz="8000" b="1" dirty="0" smtClean="0">
                <a:solidFill>
                  <a:schemeClr val="tx1"/>
                </a:solidFill>
              </a:rPr>
              <a:t>we are local concerned citizens – from all parties and affiliations who are working as volunteers – not paid lobbyists – we are working to take back our voice, our vote and our democracy.  </a:t>
            </a:r>
          </a:p>
          <a:p>
            <a:pPr algn="l">
              <a:spcBef>
                <a:spcPts val="0"/>
              </a:spcBef>
            </a:pPr>
            <a:endParaRPr lang="en-US" sz="5000" dirty="0"/>
          </a:p>
          <a:p>
            <a:pPr algn="l">
              <a:spcBef>
                <a:spcPts val="0"/>
              </a:spcBef>
            </a:pPr>
            <a:endParaRPr lang="en-US" sz="5000" dirty="0" smtClean="0"/>
          </a:p>
          <a:p>
            <a:pPr algn="l">
              <a:spcBef>
                <a:spcPts val="0"/>
              </a:spcBef>
            </a:pPr>
            <a:endParaRPr lang="en-US" sz="5000" dirty="0" smtClean="0"/>
          </a:p>
          <a:p>
            <a:pPr algn="l">
              <a:spcBef>
                <a:spcPts val="0"/>
              </a:spcBef>
            </a:pPr>
            <a:endParaRPr lang="en-US" sz="2800" dirty="0" smtClean="0"/>
          </a:p>
          <a:p>
            <a:pPr algn="l">
              <a:spcBef>
                <a:spcPts val="0"/>
              </a:spcBef>
            </a:pPr>
            <a:r>
              <a:rPr lang="en-US" sz="2800" dirty="0" smtClean="0"/>
              <a:t>		</a:t>
            </a:r>
            <a:endParaRPr lang="en-US" sz="2800" dirty="0"/>
          </a:p>
          <a:p>
            <a:pPr algn="l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9530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1447800" cy="121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235637"/>
            <a:ext cx="6248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are part of Wyoming Promise – created by </a:t>
            </a:r>
            <a:r>
              <a:rPr lang="en-US" sz="2000" dirty="0" smtClean="0"/>
              <a:t> Wyoming </a:t>
            </a:r>
            <a:r>
              <a:rPr lang="en-US" sz="2000" dirty="0"/>
              <a:t>citizens to sponsor an amendment to roll </a:t>
            </a:r>
            <a:r>
              <a:rPr lang="en-US" sz="2000" dirty="0" smtClean="0"/>
              <a:t>back </a:t>
            </a:r>
            <a:r>
              <a:rPr lang="en-US" sz="2000" dirty="0"/>
              <a:t>the </a:t>
            </a:r>
            <a:r>
              <a:rPr lang="en-US" sz="2000" dirty="0" smtClean="0"/>
              <a:t>2010 Citizens United decision </a:t>
            </a:r>
            <a:r>
              <a:rPr lang="en-US" sz="2000" dirty="0"/>
              <a:t>by the Supreme </a:t>
            </a:r>
            <a:r>
              <a:rPr lang="en-US" sz="2000" dirty="0" smtClean="0"/>
              <a:t>Court which gave corporations:   </a:t>
            </a:r>
          </a:p>
          <a:p>
            <a:endParaRPr lang="en-US" sz="2000" dirty="0" smtClean="0"/>
          </a:p>
          <a:p>
            <a:pPr marL="285750" indent="-285750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 smtClean="0"/>
              <a:t>the same rights as human individuals </a:t>
            </a:r>
          </a:p>
          <a:p>
            <a:pPr marL="285750" indent="-285750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 smtClean="0"/>
              <a:t>limitless political spending  as a form of free speech</a:t>
            </a:r>
          </a:p>
          <a:p>
            <a:pPr>
              <a:lnSpc>
                <a:spcPts val="1200"/>
              </a:lnSpc>
            </a:pPr>
            <a:endParaRPr lang="en-US" sz="2000" dirty="0"/>
          </a:p>
          <a:p>
            <a:r>
              <a:rPr lang="en-US" sz="2000" dirty="0" smtClean="0"/>
              <a:t>Wyoming Promise is a part of a nation wide movement working towards a common goal    –    a </a:t>
            </a:r>
            <a:r>
              <a:rPr lang="en-US" sz="2000" b="1" dirty="0" smtClean="0"/>
              <a:t>constitutional amendment  </a:t>
            </a:r>
            <a:r>
              <a:rPr lang="en-US" sz="2000" dirty="0" smtClean="0"/>
              <a:t>to         repeal Citizens United and regain democracy by the people</a:t>
            </a:r>
            <a:r>
              <a:rPr lang="en-US" dirty="0" smtClean="0"/>
              <a:t>.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849868"/>
            <a:ext cx="293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sheridanpromise@gmail.com</a:t>
            </a:r>
          </a:p>
        </p:txBody>
      </p:sp>
    </p:spTree>
    <p:extLst>
      <p:ext uri="{BB962C8B-B14F-4D97-AF65-F5344CB8AC3E}">
        <p14:creationId xmlns:p14="http://schemas.microsoft.com/office/powerpoint/2010/main" val="3319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0" y="422234"/>
            <a:ext cx="7831245" cy="38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6" y="4476750"/>
            <a:ext cx="305176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0" y="5362575"/>
            <a:ext cx="579723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7244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5" y="5766256"/>
            <a:ext cx="3170445" cy="4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98866" y="762000"/>
            <a:ext cx="255766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880578" y="762000"/>
            <a:ext cx="274054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79923" y="798731"/>
            <a:ext cx="1" cy="80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0578" y="674132"/>
            <a:ext cx="209112" cy="1058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1" y="457200"/>
            <a:ext cx="70577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87868"/>
            <a:ext cx="485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Wyoming has a growing number of active groups </a:t>
            </a:r>
            <a:endParaRPr lang="en-US" dirty="0"/>
          </a:p>
        </p:txBody>
      </p:sp>
      <p:sp>
        <p:nvSpPr>
          <p:cNvPr id="3073" name="Flowchart: Connector 3072"/>
          <p:cNvSpPr/>
          <p:nvPr/>
        </p:nvSpPr>
        <p:spPr>
          <a:xfrm flipH="1">
            <a:off x="3787140" y="1720596"/>
            <a:ext cx="45719" cy="640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3862290" y="1600200"/>
            <a:ext cx="36576" cy="365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4069184" y="1721912"/>
            <a:ext cx="36576" cy="365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4135924" y="1608454"/>
            <a:ext cx="36576" cy="365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4150660" y="1838470"/>
            <a:ext cx="36576" cy="365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425" y="4191000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203000"/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LOCAL  RESOLUTIONS PASSED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569803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Source:  Bloomberg 2015</a:t>
            </a:r>
          </a:p>
          <a:p>
            <a:r>
              <a:rPr lang="en-US" sz="1200" b="1" i="1" dirty="0" smtClean="0"/>
              <a:t>NY Times, PEW Research</a:t>
            </a:r>
          </a:p>
          <a:p>
            <a:r>
              <a:rPr lang="en-US" sz="1200" b="1" i="1" dirty="0" smtClean="0"/>
              <a:t>Wall street Journal , 2011,    </a:t>
            </a:r>
          </a:p>
          <a:p>
            <a:r>
              <a:rPr lang="en-US" sz="1200" b="1" i="1" dirty="0" smtClean="0"/>
              <a:t>YES Magazine</a:t>
            </a:r>
            <a:endParaRPr lang="en-US" sz="1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3329801" y="6153090"/>
            <a:ext cx="2484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Wyomingpromise.org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79923" y="762000"/>
            <a:ext cx="67385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 flipV="1">
            <a:off x="3947308" y="198324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4240649"/>
            <a:ext cx="1631075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 States</a:t>
            </a:r>
          </a:p>
          <a:p>
            <a:r>
              <a:rPr lang="en-US" sz="1400" dirty="0" smtClean="0"/>
              <a:t>800 Cities &amp; Towns</a:t>
            </a:r>
          </a:p>
          <a:p>
            <a:r>
              <a:rPr lang="en-US" sz="1400" dirty="0" smtClean="0"/>
              <a:t>83% Democrats</a:t>
            </a:r>
          </a:p>
          <a:p>
            <a:r>
              <a:rPr lang="en-US" sz="1400" dirty="0" smtClean="0"/>
              <a:t>80% Republicans</a:t>
            </a:r>
          </a:p>
          <a:p>
            <a:r>
              <a:rPr lang="en-US" sz="1400" dirty="0" smtClean="0"/>
              <a:t>71% Independents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94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1"/>
            <a:ext cx="8229600" cy="457199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chemeClr val="bg1"/>
                </a:solidFill>
              </a:rPr>
              <a:t>HOW DO WE RECAPTURE OUR REPRESENTATIVE DEMOCRACY 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229600" cy="488846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6000" dirty="0" smtClean="0">
                <a:solidFill>
                  <a:schemeClr val="tx1"/>
                </a:solidFill>
              </a:rPr>
              <a:t>First of many steps - we the people must ….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5000" b="1" dirty="0" smtClean="0">
                <a:solidFill>
                  <a:schemeClr val="tx1"/>
                </a:solidFill>
              </a:rPr>
              <a:t>work across party lines to amend the constitution to authorize Congress and the states to limit the political spending of non-human entities….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</a:pPr>
            <a:endParaRPr lang="en-US" sz="2300" b="1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5000" b="1" dirty="0" smtClean="0">
                <a:solidFill>
                  <a:schemeClr val="tx1"/>
                </a:solidFill>
              </a:rPr>
              <a:t>demand that we as individuals, not global corporations, unions and special interest groups, decide our elections….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</a:pPr>
            <a:endParaRPr lang="en-US" sz="2300" b="1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5000" b="1" dirty="0" smtClean="0">
                <a:solidFill>
                  <a:schemeClr val="tx1"/>
                </a:solidFill>
              </a:rPr>
              <a:t>build a government where the size of our wallet does not determine the strength of our voice….</a:t>
            </a:r>
          </a:p>
          <a:p>
            <a:pPr algn="l">
              <a:lnSpc>
                <a:spcPts val="1200"/>
              </a:lnSpc>
              <a:spcBef>
                <a:spcPts val="0"/>
              </a:spcBef>
              <a:buClr>
                <a:srgbClr val="FF0000"/>
              </a:buClr>
              <a:buSzPct val="90000"/>
            </a:pPr>
            <a:endParaRPr lang="en-US" sz="2300" b="1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5000" b="1" dirty="0" smtClean="0">
                <a:solidFill>
                  <a:schemeClr val="tx1"/>
                </a:solidFill>
              </a:rPr>
              <a:t>insist that all human citizens have an equal voice in deciding who represents them..</a:t>
            </a:r>
          </a:p>
          <a:p>
            <a:pPr algn="l">
              <a:lnSpc>
                <a:spcPts val="600"/>
              </a:lnSpc>
              <a:spcBef>
                <a:spcPts val="0"/>
              </a:spcBef>
              <a:buClr>
                <a:srgbClr val="FF0000"/>
              </a:buClr>
              <a:buSzPct val="90000"/>
            </a:pPr>
            <a:endParaRPr lang="en-US" sz="3000" b="1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5000" b="1" dirty="0" smtClean="0">
                <a:solidFill>
                  <a:schemeClr val="tx1"/>
                </a:solidFill>
              </a:rPr>
              <a:t>Demand that those we elect act as our voice on issues we elected them to address</a:t>
            </a:r>
          </a:p>
          <a:p>
            <a:pPr algn="l">
              <a:lnSpc>
                <a:spcPts val="600"/>
              </a:lnSpc>
              <a:spcBef>
                <a:spcPts val="0"/>
              </a:spcBef>
              <a:buClr>
                <a:srgbClr val="FF0000"/>
              </a:buClr>
              <a:buSzPct val="90000"/>
            </a:pPr>
            <a:endParaRPr lang="en-US" sz="5000" b="1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5000" b="1" dirty="0" smtClean="0">
                <a:solidFill>
                  <a:schemeClr val="tx1"/>
                </a:solidFill>
              </a:rPr>
              <a:t>and be heard – we cannot sit back and expect our politicians to fix the problem.</a:t>
            </a:r>
          </a:p>
          <a:p>
            <a:pPr algn="l">
              <a:buClr>
                <a:srgbClr val="FF0000"/>
              </a:buClr>
              <a:buSzPct val="90000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111875"/>
            <a:ext cx="72390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Wyomingpromise.org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914400"/>
            <a:ext cx="8229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5802868"/>
            <a:ext cx="7696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STEP UP – JOIN THE EFFORT – SIGN THE PETITION - HELP REGAIN YOUR VOICE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00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cap="all" dirty="0"/>
              <a:t>How you can get involved 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91216"/>
            <a:ext cx="8077200" cy="4476184"/>
          </a:xfrm>
        </p:spPr>
        <p:txBody>
          <a:bodyPr>
            <a:normAutofit fontScale="25000" lnSpcReduction="20000"/>
          </a:bodyPr>
          <a:lstStyle/>
          <a:p>
            <a:pPr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9600" b="1" i="1" dirty="0" smtClean="0"/>
              <a:t>  </a:t>
            </a:r>
            <a:r>
              <a:rPr lang="en-US" sz="9600" b="1" i="1" dirty="0" smtClean="0">
                <a:solidFill>
                  <a:schemeClr val="tx1"/>
                </a:solidFill>
              </a:rPr>
              <a:t>Keep </a:t>
            </a:r>
            <a:r>
              <a:rPr lang="en-US" sz="9600" b="1" i="1" dirty="0">
                <a:solidFill>
                  <a:schemeClr val="tx1"/>
                </a:solidFill>
              </a:rPr>
              <a:t>learning about this issue—NETWORK and </a:t>
            </a:r>
            <a:r>
              <a:rPr lang="en-US" sz="9600" b="1" i="1" dirty="0" smtClean="0">
                <a:solidFill>
                  <a:schemeClr val="tx1"/>
                </a:solidFill>
              </a:rPr>
              <a:t>EDUCATE</a:t>
            </a:r>
          </a:p>
          <a:p>
            <a:pPr algn="l">
              <a:lnSpc>
                <a:spcPts val="1500"/>
              </a:lnSpc>
              <a:buClr>
                <a:srgbClr val="FF0000"/>
              </a:buClr>
              <a:buSzPct val="90000"/>
            </a:pPr>
            <a:endParaRPr lang="en-US" sz="9600" b="1" i="1" dirty="0">
              <a:solidFill>
                <a:schemeClr val="tx1"/>
              </a:solidFill>
            </a:endParaRPr>
          </a:p>
          <a:p>
            <a:pPr algn="l">
              <a:lnSpc>
                <a:spcPts val="12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9600" b="1" i="1" dirty="0" smtClean="0">
                <a:solidFill>
                  <a:schemeClr val="tx1"/>
                </a:solidFill>
              </a:rPr>
              <a:t>  Sign a petition today ….. then …..</a:t>
            </a:r>
          </a:p>
          <a:p>
            <a:pPr algn="l">
              <a:lnSpc>
                <a:spcPts val="1500"/>
              </a:lnSpc>
              <a:buClr>
                <a:srgbClr val="FF0000"/>
              </a:buClr>
              <a:buSzPct val="90000"/>
            </a:pPr>
            <a:r>
              <a:rPr lang="en-US" sz="9600" b="1" i="1" dirty="0" smtClean="0">
                <a:solidFill>
                  <a:schemeClr val="tx1"/>
                </a:solidFill>
              </a:rPr>
              <a:t>  </a:t>
            </a:r>
          </a:p>
          <a:p>
            <a:pPr algn="l">
              <a:lnSpc>
                <a:spcPts val="15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9600" b="1" i="1" dirty="0" smtClean="0">
                <a:solidFill>
                  <a:schemeClr val="tx1"/>
                </a:solidFill>
              </a:rPr>
              <a:t>  Pick up a petition, </a:t>
            </a:r>
            <a:r>
              <a:rPr lang="en-US" sz="9600" b="1" i="1" dirty="0">
                <a:solidFill>
                  <a:schemeClr val="tx1"/>
                </a:solidFill>
              </a:rPr>
              <a:t>take it everywhere you go </a:t>
            </a:r>
            <a:r>
              <a:rPr lang="en-US" sz="9600" b="1" i="1" dirty="0" smtClean="0">
                <a:solidFill>
                  <a:schemeClr val="tx1"/>
                </a:solidFill>
              </a:rPr>
              <a:t>and </a:t>
            </a:r>
          </a:p>
          <a:p>
            <a:pPr algn="l">
              <a:lnSpc>
                <a:spcPts val="1500"/>
              </a:lnSpc>
              <a:buClr>
                <a:srgbClr val="FF0000"/>
              </a:buClr>
              <a:buSzPct val="90000"/>
            </a:pPr>
            <a:r>
              <a:rPr lang="en-US" sz="9600" b="1" i="1" dirty="0">
                <a:solidFill>
                  <a:schemeClr val="tx1"/>
                </a:solidFill>
              </a:rPr>
              <a:t> </a:t>
            </a:r>
            <a:r>
              <a:rPr lang="en-US" sz="9600" b="1" i="1" dirty="0" smtClean="0">
                <a:solidFill>
                  <a:schemeClr val="tx1"/>
                </a:solidFill>
              </a:rPr>
              <a:t>     gather signatures from your friends and neighbors. </a:t>
            </a:r>
            <a:r>
              <a:rPr lang="en-US" sz="9600" b="1" i="1" dirty="0">
                <a:solidFill>
                  <a:schemeClr val="tx1"/>
                </a:solidFill>
              </a:rPr>
              <a:t>	</a:t>
            </a:r>
          </a:p>
          <a:p>
            <a:pPr lvl="1" algn="l">
              <a:lnSpc>
                <a:spcPts val="1200"/>
              </a:lnSpc>
              <a:buClr>
                <a:srgbClr val="FF0000"/>
              </a:buClr>
              <a:buSzPct val="90000"/>
            </a:pPr>
            <a:r>
              <a:rPr lang="en-US" sz="5600" b="1" i="1" dirty="0">
                <a:solidFill>
                  <a:schemeClr val="tx1"/>
                </a:solidFill>
              </a:rPr>
              <a:t>Remember  -- </a:t>
            </a:r>
            <a:r>
              <a:rPr lang="en-US" sz="5600" b="1" dirty="0">
                <a:solidFill>
                  <a:schemeClr val="tx1"/>
                </a:solidFill>
              </a:rPr>
              <a:t>only this paper petition is valid </a:t>
            </a:r>
            <a:r>
              <a:rPr lang="en-US" sz="5600" b="1" dirty="0" smtClean="0">
                <a:solidFill>
                  <a:schemeClr val="tx1"/>
                </a:solidFill>
              </a:rPr>
              <a:t>in Wyoming</a:t>
            </a:r>
          </a:p>
          <a:p>
            <a:pPr lvl="1" algn="l">
              <a:lnSpc>
                <a:spcPts val="1500"/>
              </a:lnSpc>
              <a:buClr>
                <a:srgbClr val="FF0000"/>
              </a:buClr>
              <a:buSzPct val="90000"/>
            </a:pPr>
            <a:endParaRPr lang="en-US" sz="9600" b="1" i="1" dirty="0">
              <a:solidFill>
                <a:schemeClr val="tx1"/>
              </a:solidFill>
            </a:endParaRPr>
          </a:p>
          <a:p>
            <a:pPr algn="l">
              <a:lnSpc>
                <a:spcPts val="15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9600" b="1" i="1" dirty="0" smtClean="0">
                <a:solidFill>
                  <a:schemeClr val="tx1"/>
                </a:solidFill>
              </a:rPr>
              <a:t>  Donate </a:t>
            </a:r>
            <a:r>
              <a:rPr lang="en-US" sz="9600" b="1" i="1" dirty="0">
                <a:solidFill>
                  <a:schemeClr val="tx1"/>
                </a:solidFill>
              </a:rPr>
              <a:t>locally or to </a:t>
            </a:r>
            <a:r>
              <a:rPr lang="en-US" sz="9600" b="1" i="1" dirty="0" smtClean="0">
                <a:solidFill>
                  <a:schemeClr val="tx1"/>
                </a:solidFill>
              </a:rPr>
              <a:t>wyomingpromise.org to help with</a:t>
            </a:r>
          </a:p>
          <a:p>
            <a:pPr algn="l">
              <a:lnSpc>
                <a:spcPts val="1500"/>
              </a:lnSpc>
              <a:buClr>
                <a:srgbClr val="FF0000"/>
              </a:buClr>
              <a:buSzPct val="90000"/>
            </a:pPr>
            <a:r>
              <a:rPr lang="en-US" sz="9600" b="1" i="1" dirty="0" smtClean="0">
                <a:solidFill>
                  <a:schemeClr val="tx1"/>
                </a:solidFill>
              </a:rPr>
              <a:t>      expenses, printing, postage, supplies, etc.</a:t>
            </a:r>
            <a:endParaRPr lang="en-US" sz="9600" b="1" i="1" dirty="0">
              <a:solidFill>
                <a:schemeClr val="tx1"/>
              </a:solidFill>
            </a:endParaRPr>
          </a:p>
          <a:p>
            <a:pPr lvl="1" algn="l">
              <a:lnSpc>
                <a:spcPts val="1200"/>
              </a:lnSpc>
              <a:buClr>
                <a:srgbClr val="FF0000"/>
              </a:buClr>
              <a:buSzPct val="90000"/>
            </a:pPr>
            <a:r>
              <a:rPr lang="en-US" sz="5600" b="1" dirty="0" smtClean="0">
                <a:solidFill>
                  <a:schemeClr val="tx1"/>
                </a:solidFill>
              </a:rPr>
              <a:t>wyomingpromise.org will </a:t>
            </a:r>
            <a:r>
              <a:rPr lang="en-US" sz="5600" b="1" dirty="0">
                <a:solidFill>
                  <a:schemeClr val="tx1"/>
                </a:solidFill>
              </a:rPr>
              <a:t>use your money SPECIFICALLY FOR THIS ONE PURPOSE….</a:t>
            </a:r>
          </a:p>
          <a:p>
            <a:pPr algn="l">
              <a:lnSpc>
                <a:spcPts val="1500"/>
              </a:lnSpc>
              <a:buClr>
                <a:srgbClr val="FF0000"/>
              </a:buClr>
              <a:buSzPct val="90000"/>
            </a:pPr>
            <a:endParaRPr lang="en-US" sz="9600" b="1" i="1" dirty="0">
              <a:solidFill>
                <a:schemeClr val="tx1"/>
              </a:solidFill>
            </a:endParaRPr>
          </a:p>
          <a:p>
            <a:pPr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9600" b="1" i="1" dirty="0" smtClean="0">
                <a:solidFill>
                  <a:schemeClr val="tx1"/>
                </a:solidFill>
              </a:rPr>
              <a:t>  Help </a:t>
            </a:r>
            <a:r>
              <a:rPr lang="en-US" sz="9600" b="1" i="1" dirty="0">
                <a:solidFill>
                  <a:schemeClr val="tx1"/>
                </a:solidFill>
              </a:rPr>
              <a:t>us spread the word to get more </a:t>
            </a:r>
            <a:r>
              <a:rPr lang="en-US" sz="9600" b="1" i="1" dirty="0" smtClean="0">
                <a:solidFill>
                  <a:schemeClr val="tx1"/>
                </a:solidFill>
              </a:rPr>
              <a:t>signatures, talk it up</a:t>
            </a:r>
            <a:endParaRPr lang="en-US" sz="9600" b="1" i="1" dirty="0">
              <a:solidFill>
                <a:schemeClr val="tx1"/>
              </a:solidFill>
            </a:endParaRPr>
          </a:p>
          <a:p>
            <a:pPr algn="l">
              <a:lnSpc>
                <a:spcPts val="1500"/>
              </a:lnSpc>
              <a:buClr>
                <a:srgbClr val="FF0000"/>
              </a:buClr>
              <a:buSzPct val="90000"/>
            </a:pPr>
            <a:endParaRPr lang="en-US" sz="9600" b="1" i="1" dirty="0">
              <a:solidFill>
                <a:schemeClr val="tx1"/>
              </a:solidFill>
            </a:endParaRPr>
          </a:p>
          <a:p>
            <a:pPr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9600" b="1" i="1" dirty="0" smtClean="0">
                <a:solidFill>
                  <a:schemeClr val="tx1"/>
                </a:solidFill>
              </a:rPr>
              <a:t>  Use </a:t>
            </a:r>
            <a:r>
              <a:rPr lang="en-US" sz="9600" b="1" i="1" dirty="0">
                <a:solidFill>
                  <a:schemeClr val="tx1"/>
                </a:solidFill>
              </a:rPr>
              <a:t>your talents—and join us!</a:t>
            </a:r>
          </a:p>
          <a:p>
            <a:endParaRPr lang="en-US" b="1" i="1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1628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219200"/>
            <a:ext cx="79248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3434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Contact:  </a:t>
            </a:r>
            <a:r>
              <a:rPr lang="en-US" dirty="0" smtClean="0">
                <a:hlinkClick r:id="rId3"/>
              </a:rPr>
              <a:t>sheridanpromise@gmail.com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and </a:t>
            </a:r>
          </a:p>
          <a:p>
            <a:pPr algn="ctr"/>
            <a:r>
              <a:rPr lang="en-US" dirty="0" smtClean="0"/>
              <a:t>Wyoming Promise Sheridan County on Facebook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29801" y="5638800"/>
            <a:ext cx="2484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Wyomingpromise.org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Wyomingpromise.org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838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BIG MONEY DOMINATES OUR POLITICAL SYSTEM!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91000"/>
            <a:ext cx="6400800" cy="1752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 votes have been marginalized by big money and special interests influencing our elections … join us to help take our election process back!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24600"/>
            <a:ext cx="71628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160" y="838200"/>
            <a:ext cx="7848600" cy="584775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HERE’S THE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2514600"/>
            <a:ext cx="4495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2016 election spending </a:t>
            </a:r>
            <a:r>
              <a:rPr lang="en-US" b="1" dirty="0"/>
              <a:t>by </a:t>
            </a:r>
            <a:r>
              <a:rPr lang="en-US" b="1" dirty="0" smtClean="0"/>
              <a:t>Super PACs – big donors   </a:t>
            </a:r>
          </a:p>
          <a:p>
            <a:pPr algn="ctr"/>
            <a:r>
              <a:rPr lang="en-US" b="1" dirty="0" smtClean="0"/>
              <a:t>$1.4 </a:t>
            </a:r>
            <a:r>
              <a:rPr lang="en-US" b="1" dirty="0"/>
              <a:t>billion </a:t>
            </a:r>
            <a:endParaRPr lang="en-US" b="1" dirty="0" smtClean="0"/>
          </a:p>
          <a:p>
            <a:pPr algn="ctr"/>
            <a:r>
              <a:rPr lang="en-US" sz="1400" b="1" dirty="0" smtClean="0"/>
              <a:t>                    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5211081" y="3733800"/>
            <a:ext cx="3018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Source: Center </a:t>
            </a:r>
            <a:r>
              <a:rPr lang="en-US" sz="1400" b="1" i="1" dirty="0"/>
              <a:t>for Responsive Politics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56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INITIATIVE PROCESS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75406" y="6400800"/>
            <a:ext cx="6934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371600"/>
            <a:ext cx="2133600" cy="92333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Initiative submitted for approval to Wyo Secretary of State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37560" y="1864200"/>
            <a:ext cx="535886" cy="3765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37560" y="1407812"/>
            <a:ext cx="54864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YES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16002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1800" y="20574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</p:cNvCxnSpPr>
          <p:nvPr/>
        </p:nvCxnSpPr>
        <p:spPr>
          <a:xfrm>
            <a:off x="3605503" y="2240735"/>
            <a:ext cx="18561" cy="3331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66900" y="2404646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Try Again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endCxn id="18" idx="3"/>
          </p:cNvCxnSpPr>
          <p:nvPr/>
        </p:nvCxnSpPr>
        <p:spPr>
          <a:xfrm flipH="1">
            <a:off x="2971800" y="2573923"/>
            <a:ext cx="64008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9600" y="1383268"/>
            <a:ext cx="4191000" cy="110799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Volunteers gather petition signatures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1" dirty="0" smtClean="0"/>
              <a:t>15% of registered voters in 16  of the 23 Wyoming counties required = 38,818 valid signatures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1" dirty="0" smtClean="0"/>
              <a:t> 2,250 minimum in Sheridan County  (better make that 3,000 to be safe)  671 = needed in Johnson County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10" idx="3"/>
          </p:cNvCxnSpPr>
          <p:nvPr/>
        </p:nvCxnSpPr>
        <p:spPr>
          <a:xfrm>
            <a:off x="3886200" y="1592478"/>
            <a:ext cx="533400" cy="772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19600" y="2935069"/>
            <a:ext cx="4191000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 petitions submitted to Secretary of State for verification by </a:t>
            </a:r>
            <a:r>
              <a:rPr lang="en-US" dirty="0" smtClean="0">
                <a:solidFill>
                  <a:srgbClr val="FF0000"/>
                </a:solidFill>
              </a:rPr>
              <a:t>February 1, 2018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529812" y="2491264"/>
            <a:ext cx="0" cy="44380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95900" y="3810000"/>
            <a:ext cx="2438400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Required # </a:t>
            </a:r>
            <a:r>
              <a:rPr lang="en-US" dirty="0" smtClean="0"/>
              <a:t>of signatures validated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43742" y="3957812"/>
            <a:ext cx="498764" cy="3765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57350" y="3962400"/>
            <a:ext cx="1332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Keep Going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989906" y="4145736"/>
            <a:ext cx="1260690" cy="34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742506" y="4128500"/>
            <a:ext cx="553394" cy="4666"/>
          </a:xfrm>
          <a:prstGeom prst="line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33160" y="4659868"/>
            <a:ext cx="54864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YES 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26" idx="2"/>
            <a:endCxn id="40" idx="0"/>
          </p:cNvCxnSpPr>
          <p:nvPr/>
        </p:nvCxnSpPr>
        <p:spPr>
          <a:xfrm>
            <a:off x="6515100" y="3581400"/>
            <a:ext cx="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522265" y="4448987"/>
            <a:ext cx="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14400" y="4553375"/>
            <a:ext cx="424909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Wyoming citizens vote Fall 2020 on an</a:t>
            </a:r>
          </a:p>
          <a:p>
            <a:pPr algn="ctr"/>
            <a:r>
              <a:rPr lang="en-US" dirty="0" smtClean="0"/>
              <a:t>“Act to Promote Free and Fair elections”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00" y="5257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Montana and Colorado have passed similar initiatives ….. So far 19 states have called on Congress to propose a constitutional amendment … Wyoming hopes to  be the 20</a:t>
            </a:r>
            <a:r>
              <a:rPr lang="en-US" baseline="30000" dirty="0" smtClean="0"/>
              <a:t>th</a:t>
            </a:r>
            <a:r>
              <a:rPr lang="en-US" dirty="0" smtClean="0"/>
              <a:t>.  Many other states are working on the movement. 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169530" y="4876800"/>
            <a:ext cx="106363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8200" y="1066800"/>
            <a:ext cx="7772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AMENDING THE CONSTITUTION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438400" y="1143000"/>
            <a:ext cx="4343400" cy="7620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smtClean="0">
                <a:solidFill>
                  <a:schemeClr val="tx1"/>
                </a:solidFill>
              </a:rPr>
              <a:t>PROPOSAL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A CONSTITUTIONAL Amendment can be proposed in one of two ways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73914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209800"/>
            <a:ext cx="23622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2/3 of the members of both the </a:t>
            </a:r>
          </a:p>
          <a:p>
            <a:pPr algn="ctr"/>
            <a:r>
              <a:rPr lang="en-US" dirty="0" smtClean="0"/>
              <a:t>House and the Senate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500" y="2438400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81700" y="2209923"/>
            <a:ext cx="2362200" cy="923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ts val="1200"/>
              </a:lnSpc>
            </a:pPr>
            <a:endParaRPr lang="en-US" dirty="0" smtClean="0"/>
          </a:p>
          <a:p>
            <a:pPr algn="ctr"/>
            <a:r>
              <a:rPr lang="en-US" dirty="0" smtClean="0"/>
              <a:t>At a Convention called by 2/3 of the States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6"/>
          <p:cNvSpPr txBox="1">
            <a:spLocks/>
          </p:cNvSpPr>
          <p:nvPr/>
        </p:nvSpPr>
        <p:spPr>
          <a:xfrm>
            <a:off x="2514600" y="3505200"/>
            <a:ext cx="4343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tx1"/>
                </a:solidFill>
              </a:rPr>
              <a:t>RATIFICATION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After an Amendment is proposed it must be ratified.  This can be done in two ways: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825" y="4733924"/>
            <a:ext cx="23622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3/4 of the </a:t>
            </a:r>
          </a:p>
          <a:p>
            <a:pPr algn="ctr"/>
            <a:r>
              <a:rPr lang="en-US" dirty="0" smtClean="0"/>
              <a:t>Congressional </a:t>
            </a:r>
          </a:p>
          <a:p>
            <a:pPr algn="ctr"/>
            <a:r>
              <a:rPr lang="en-US" dirty="0" smtClean="0"/>
              <a:t>Members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53125" y="4800600"/>
            <a:ext cx="23622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3/4 of ratifying Conventions of the States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57550" y="1981200"/>
            <a:ext cx="1257300" cy="53340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2638425"/>
            <a:ext cx="1104900" cy="0"/>
          </a:xfrm>
          <a:prstGeom prst="line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00600" y="2638425"/>
            <a:ext cx="1104900" cy="0"/>
          </a:xfrm>
          <a:prstGeom prst="line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610100" y="1981200"/>
            <a:ext cx="1257300" cy="53340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57550" y="4619625"/>
            <a:ext cx="1333500" cy="409575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634346" y="4619626"/>
            <a:ext cx="1271154" cy="409574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91891" y="5029200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76600" y="5219700"/>
            <a:ext cx="1104900" cy="0"/>
          </a:xfrm>
          <a:prstGeom prst="line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5210175"/>
            <a:ext cx="1104900" cy="0"/>
          </a:xfrm>
          <a:prstGeom prst="line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28700" y="5943600"/>
            <a:ext cx="255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Source:  ThisNation.com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5267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7467600" cy="5505450"/>
          </a:xfrm>
        </p:spPr>
        <p:txBody>
          <a:bodyPr>
            <a:normAutofit fontScale="92500"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Alan Simpson – August 2017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800" b="1" i="1" dirty="0" smtClean="0">
                <a:solidFill>
                  <a:srgbClr val="FF0000"/>
                </a:solidFill>
              </a:rPr>
              <a:t>“</a:t>
            </a:r>
            <a:r>
              <a:rPr lang="en-US" sz="2400" b="1" i="1" dirty="0" smtClean="0">
                <a:solidFill>
                  <a:srgbClr val="FF0000"/>
                </a:solidFill>
              </a:rPr>
              <a:t>Money dominance over politics is the 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number one problem our nation faces</a:t>
            </a:r>
            <a:r>
              <a:rPr lang="en-US" sz="2400" b="1" dirty="0" smtClean="0">
                <a:solidFill>
                  <a:srgbClr val="FF0000"/>
                </a:solidFill>
              </a:rPr>
              <a:t>.”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1"/>
                </a:solidFill>
              </a:rPr>
              <a:t>“Either we are a country that makes decisions based on the common good or one where the size of your wallet determines the worth of your ideas”.  </a:t>
            </a:r>
          </a:p>
          <a:p>
            <a:pPr algn="l">
              <a:lnSpc>
                <a:spcPts val="2000"/>
              </a:lnSpc>
              <a:spcBef>
                <a:spcPts val="0"/>
              </a:spcBef>
            </a:pP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1"/>
                </a:solidFill>
              </a:rPr>
              <a:t>“We are not confused about the differences between human beings and corporations”.  </a:t>
            </a:r>
          </a:p>
          <a:p>
            <a:pPr algn="l">
              <a:lnSpc>
                <a:spcPts val="2000"/>
              </a:lnSpc>
              <a:spcBef>
                <a:spcPts val="0"/>
              </a:spcBef>
            </a:pP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1"/>
                </a:solidFill>
              </a:rPr>
              <a:t>“And no corporation can ever take over the fundamental, inherent rights of human beings – individual citizens”.</a:t>
            </a:r>
          </a:p>
          <a:p>
            <a:pPr marL="342900" indent="-342900" algn="l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400" i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ts val="2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1"/>
                </a:solidFill>
              </a:rPr>
              <a:t>“We need a constitutional amendment because the Supreme Court, in cases such as Citizens United v. Federal Election Commission, has made a series of dangerously wrong decisions that make effective reform virtually impossible without one”. </a:t>
            </a:r>
            <a:endParaRPr lang="en-US" sz="2400" i="1" dirty="0">
              <a:solidFill>
                <a:schemeClr val="tx1"/>
              </a:solidFill>
            </a:endParaRPr>
          </a:p>
          <a:p>
            <a:pPr algn="l">
              <a:lnSpc>
                <a:spcPts val="2000"/>
              </a:lnSpc>
              <a:spcBef>
                <a:spcPts val="0"/>
              </a:spcBef>
            </a:pP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524000"/>
            <a:ext cx="7315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799" y="809656"/>
            <a:ext cx="1855959" cy="2390744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Equating Big Money with </a:t>
            </a:r>
            <a:br>
              <a:rPr lang="en-US" sz="3200" dirty="0" smtClean="0"/>
            </a:br>
            <a:r>
              <a:rPr lang="en-US" sz="3200" dirty="0" smtClean="0"/>
              <a:t>Free</a:t>
            </a:r>
            <a:br>
              <a:rPr lang="en-US" sz="3200" dirty="0" smtClean="0"/>
            </a:br>
            <a:r>
              <a:rPr lang="en-US" sz="3200" dirty="0" smtClean="0"/>
              <a:t>Speech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107519"/>
            <a:ext cx="495300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dirty="0" smtClean="0"/>
              <a:t>1976 – Buckley vs. Valero ….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</a:rPr>
              <a:t>pending money to influence elections is constitutionally protected</a:t>
            </a:r>
          </a:p>
          <a:p>
            <a:pPr>
              <a:lnSpc>
                <a:spcPts val="1500"/>
              </a:lnSpc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lnSpc>
                <a:spcPts val="5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ts val="1500"/>
              </a:lnSpc>
            </a:pPr>
            <a:r>
              <a:rPr lang="en-US" sz="1600" b="1" dirty="0" smtClean="0"/>
              <a:t>2010 – Citizen’s United  vs. Federal Elections Commission </a:t>
            </a:r>
            <a:r>
              <a:rPr lang="en-US" sz="1600" b="1" i="1" dirty="0" smtClean="0">
                <a:solidFill>
                  <a:srgbClr val="FF0000"/>
                </a:solidFill>
              </a:rPr>
              <a:t>…. </a:t>
            </a:r>
            <a:r>
              <a:rPr lang="en-US" sz="1600" b="1" dirty="0" smtClean="0">
                <a:solidFill>
                  <a:srgbClr val="FF0000"/>
                </a:solidFill>
              </a:rPr>
              <a:t>Corporations, Unions, Super PACs have the same political speech rights as individual voters</a:t>
            </a:r>
            <a:r>
              <a:rPr lang="en-US" sz="1600" dirty="0" smtClean="0"/>
              <a:t> </a:t>
            </a:r>
          </a:p>
          <a:p>
            <a:pPr>
              <a:lnSpc>
                <a:spcPts val="1500"/>
              </a:lnSpc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2013 – McCutcheon vs. Federal Elections Commission …</a:t>
            </a:r>
          </a:p>
          <a:p>
            <a:pPr>
              <a:lnSpc>
                <a:spcPts val="15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Corporations, unions and individuals can spend unlimited $$$ to advocate for or against political candidates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7620000" cy="365125"/>
          </a:xfrm>
        </p:spPr>
        <p:txBody>
          <a:bodyPr/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Wyomingpromise.org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HOW WE LOST OUR VOICE </a:t>
            </a:r>
            <a:endParaRPr lang="en-US" sz="2000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2621281" y="-1173480"/>
            <a:ext cx="533400" cy="394716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715000" y="1981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ent Arrow 12"/>
          <p:cNvSpPr/>
          <p:nvPr/>
        </p:nvSpPr>
        <p:spPr>
          <a:xfrm rot="10800000">
            <a:off x="7223759" y="3200400"/>
            <a:ext cx="548641" cy="1143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5114453"/>
            <a:ext cx="1981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CREATION OF SUPER PACS </a:t>
            </a:r>
            <a:endParaRPr lang="en-US" sz="1400" b="1" dirty="0"/>
          </a:p>
        </p:txBody>
      </p:sp>
      <p:sp>
        <p:nvSpPr>
          <p:cNvPr id="9" name="Down Arrow 8"/>
          <p:cNvSpPr/>
          <p:nvPr/>
        </p:nvSpPr>
        <p:spPr>
          <a:xfrm>
            <a:off x="7574280" y="4038600"/>
            <a:ext cx="274320" cy="1066800"/>
          </a:xfrm>
          <a:prstGeom prst="downArrow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5712023"/>
            <a:ext cx="2501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i="1" dirty="0">
                <a:solidFill>
                  <a:prstClr val="black"/>
                </a:solidFill>
              </a:rPr>
              <a:t>Source:  American </a:t>
            </a:r>
            <a:r>
              <a:rPr lang="en-US" sz="1400" b="1" i="1" dirty="0" smtClean="0">
                <a:solidFill>
                  <a:prstClr val="black"/>
                </a:solidFill>
              </a:rPr>
              <a:t>Promise.org </a:t>
            </a:r>
            <a:endParaRPr lang="en-US" sz="1400" b="1" i="1" dirty="0">
              <a:solidFill>
                <a:prstClr val="black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5181600" y="1066800"/>
            <a:ext cx="304800" cy="209288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 CORPORATION IS NOT A PERSON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Wyomingpromise.org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762000"/>
            <a:ext cx="7543800" cy="3810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A Corporation is an </a:t>
            </a:r>
            <a:r>
              <a:rPr lang="en-US" sz="2400" dirty="0"/>
              <a:t>artificial </a:t>
            </a:r>
            <a:r>
              <a:rPr lang="en-US" sz="2400" dirty="0" smtClean="0"/>
              <a:t>entity, </a:t>
            </a:r>
            <a:r>
              <a:rPr lang="en-US" sz="2400" dirty="0"/>
              <a:t>created by a state charter and </a:t>
            </a:r>
            <a:r>
              <a:rPr lang="en-US" sz="2400" dirty="0" smtClean="0"/>
              <a:t>does </a:t>
            </a:r>
            <a:r>
              <a:rPr lang="en-US" sz="2400" dirty="0"/>
              <a:t>not possess </a:t>
            </a:r>
            <a:r>
              <a:rPr lang="en-US" sz="2400" dirty="0" smtClean="0"/>
              <a:t>the inherent</a:t>
            </a:r>
            <a:r>
              <a:rPr lang="en-US" sz="2400" dirty="0"/>
              <a:t>, inalienable rights of a human </a:t>
            </a:r>
            <a:r>
              <a:rPr lang="en-US" sz="2400" dirty="0" smtClean="0"/>
              <a:t>being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word </a:t>
            </a:r>
            <a:r>
              <a:rPr lang="en-US" sz="2400" dirty="0" smtClean="0"/>
              <a:t>Corporation does not appear in the U.S. constitution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Corporate Personhood  </a:t>
            </a:r>
            <a:r>
              <a:rPr lang="en-US" sz="1800" dirty="0" smtClean="0"/>
              <a:t>and </a:t>
            </a:r>
            <a:r>
              <a:rPr lang="en-US" sz="2400" dirty="0" smtClean="0"/>
              <a:t>Money = Speech</a:t>
            </a:r>
            <a:r>
              <a:rPr lang="en-US" sz="1800" dirty="0" smtClean="0"/>
              <a:t> </a:t>
            </a:r>
            <a:r>
              <a:rPr lang="en-US" sz="2000" dirty="0" smtClean="0"/>
              <a:t>axioms were </a:t>
            </a:r>
            <a:r>
              <a:rPr lang="en-US" sz="2400" dirty="0" smtClean="0"/>
              <a:t>created by judicial activism – (making laws instead of interpreting  the law)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62000" y="4648200"/>
            <a:ext cx="7467600" cy="175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“</a:t>
            </a:r>
            <a:r>
              <a:rPr lang="en-US" sz="2000" b="1" i="1" dirty="0"/>
              <a:t>Let only individuals contribute – with sensible limits per election. Otherwise, we are well on our way to ensuring that a government of the moneyed, by the moneyed, and for the moneyed shall not perish from the earth”.  </a:t>
            </a:r>
          </a:p>
          <a:p>
            <a:r>
              <a:rPr lang="en-US" sz="2000" b="1" i="1" dirty="0"/>
              <a:t>	</a:t>
            </a:r>
            <a:r>
              <a:rPr lang="en-US" sz="2000" b="1" dirty="0"/>
              <a:t>Warren Buffett</a:t>
            </a:r>
            <a:endParaRPr lang="en-US" sz="2000" b="1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838200"/>
            <a:ext cx="7239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571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800" dirty="0" smtClean="0"/>
              <a:t>WHAT CORPORATIONS CAN AND CANNOT DO 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962025"/>
            <a:ext cx="7696200" cy="521017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Corporations </a:t>
            </a:r>
            <a:r>
              <a:rPr lang="en-US" sz="2400" b="1" dirty="0">
                <a:solidFill>
                  <a:schemeClr val="tx1"/>
                </a:solidFill>
              </a:rPr>
              <a:t>can</a:t>
            </a:r>
            <a:r>
              <a:rPr lang="en-US" sz="2400" dirty="0">
                <a:solidFill>
                  <a:schemeClr val="tx1"/>
                </a:solidFill>
              </a:rPr>
              <a:t> conduct commerce and engage in </a:t>
            </a:r>
            <a:r>
              <a:rPr lang="en-US" sz="2400" b="1" u="sng" dirty="0">
                <a:solidFill>
                  <a:srgbClr val="FF0000"/>
                </a:solidFill>
              </a:rPr>
              <a:t>commercial speech</a:t>
            </a: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chemeClr val="tx1"/>
                </a:solidFill>
              </a:rPr>
              <a:t>i.e. advertising, </a:t>
            </a:r>
            <a:r>
              <a:rPr lang="en-US" sz="2400" dirty="0" smtClean="0">
                <a:solidFill>
                  <a:schemeClr val="tx1"/>
                </a:solidFill>
              </a:rPr>
              <a:t>marketing, selling.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Corporations </a:t>
            </a:r>
            <a:r>
              <a:rPr lang="en-US" sz="2400" b="1" dirty="0">
                <a:solidFill>
                  <a:schemeClr val="tx1"/>
                </a:solidFill>
              </a:rPr>
              <a:t>can</a:t>
            </a:r>
            <a:r>
              <a:rPr lang="en-US" sz="2400" dirty="0">
                <a:solidFill>
                  <a:schemeClr val="tx1"/>
                </a:solidFill>
              </a:rPr>
              <a:t> buy – sell – make – create - hire - fire- </a:t>
            </a:r>
            <a:r>
              <a:rPr lang="en-US" sz="2400" dirty="0" smtClean="0">
                <a:solidFill>
                  <a:schemeClr val="tx1"/>
                </a:solidFill>
              </a:rPr>
              <a:t>distribute –    compete </a:t>
            </a:r>
            <a:r>
              <a:rPr lang="en-US" sz="2400" dirty="0">
                <a:solidFill>
                  <a:schemeClr val="tx1"/>
                </a:solidFill>
              </a:rPr>
              <a:t>– conduct research –merge - expand - </a:t>
            </a:r>
            <a:r>
              <a:rPr lang="en-US" sz="2400" dirty="0" smtClean="0">
                <a:solidFill>
                  <a:schemeClr val="tx1"/>
                </a:solidFill>
              </a:rPr>
              <a:t>shrink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fail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make a profit – etc.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Corporation owners and employees </a:t>
            </a:r>
            <a:r>
              <a:rPr lang="en-US" sz="2400" b="1" dirty="0">
                <a:solidFill>
                  <a:schemeClr val="tx1"/>
                </a:solidFill>
              </a:rPr>
              <a:t>can</a:t>
            </a:r>
            <a:r>
              <a:rPr lang="en-US" sz="2400" dirty="0">
                <a:solidFill>
                  <a:schemeClr val="tx1"/>
                </a:solidFill>
              </a:rPr>
              <a:t> engage in </a:t>
            </a:r>
            <a:r>
              <a:rPr lang="en-US" sz="2400" b="1" u="sng" dirty="0">
                <a:solidFill>
                  <a:srgbClr val="FF0000"/>
                </a:solidFill>
              </a:rPr>
              <a:t>political speech 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using their own votes as private citizens protected by the </a:t>
            </a:r>
            <a:r>
              <a:rPr lang="en-US" sz="2400" dirty="0" smtClean="0">
                <a:solidFill>
                  <a:schemeClr val="tx1"/>
                </a:solidFill>
              </a:rPr>
              <a:t>U. S. Constitution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Corporations </a:t>
            </a:r>
            <a:r>
              <a:rPr lang="en-US" sz="2400" b="1" dirty="0">
                <a:solidFill>
                  <a:schemeClr val="tx1"/>
                </a:solidFill>
              </a:rPr>
              <a:t>cannot</a:t>
            </a:r>
            <a:r>
              <a:rPr lang="en-US" sz="2400" dirty="0">
                <a:solidFill>
                  <a:schemeClr val="tx1"/>
                </a:solidFill>
              </a:rPr>
              <a:t> vote in political elections, only humans can vote</a:t>
            </a:r>
          </a:p>
          <a:p>
            <a:pPr algn="l">
              <a:spcBef>
                <a:spcPts val="0"/>
              </a:spcBef>
            </a:pPr>
            <a:endParaRPr lang="en-US" sz="105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Corporations </a:t>
            </a:r>
            <a:r>
              <a:rPr lang="en-US" sz="2400" b="1" dirty="0" smtClean="0">
                <a:solidFill>
                  <a:schemeClr val="tx1"/>
                </a:solidFill>
              </a:rPr>
              <a:t>not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engage in </a:t>
            </a:r>
            <a:r>
              <a:rPr lang="en-US" sz="2400" b="1" u="sng" dirty="0">
                <a:solidFill>
                  <a:srgbClr val="FF0000"/>
                </a:solidFill>
              </a:rPr>
              <a:t>political </a:t>
            </a:r>
            <a:r>
              <a:rPr lang="en-US" sz="2400" b="1" u="sng" dirty="0" smtClean="0">
                <a:solidFill>
                  <a:srgbClr val="FF0000"/>
                </a:solidFill>
              </a:rPr>
              <a:t>speech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since they are </a:t>
            </a:r>
            <a:r>
              <a:rPr lang="en-US" sz="2400" dirty="0">
                <a:solidFill>
                  <a:schemeClr val="tx1"/>
                </a:solidFill>
              </a:rPr>
              <a:t>not individuals nor political </a:t>
            </a:r>
            <a:r>
              <a:rPr lang="en-US" sz="2400" dirty="0" smtClean="0">
                <a:solidFill>
                  <a:schemeClr val="tx1"/>
                </a:solidFill>
              </a:rPr>
              <a:t>entities. 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endParaRPr lang="en-US" sz="1800" dirty="0"/>
          </a:p>
          <a:p>
            <a:pPr algn="l"/>
            <a:r>
              <a:rPr lang="en-US" sz="1800" u="sng" dirty="0">
                <a:solidFill>
                  <a:schemeClr val="tx1"/>
                </a:solidFill>
              </a:rPr>
              <a:t/>
            </a:r>
            <a:br>
              <a:rPr lang="en-US" sz="1800" u="sng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Wyomingpromise.org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914400"/>
            <a:ext cx="79248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8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FLOW OF BIG MONEY INTO OUR ELECTIONS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Wyomingpromise.org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371601"/>
            <a:ext cx="19050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SPECIAL INTERESTS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CORPORATIONS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UNIONS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INDIVIDUALS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POLITICAL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NON-PROFITS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FOREIGN  CORPORATIONS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14600" y="1905000"/>
            <a:ext cx="1600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1704975"/>
            <a:ext cx="9906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$$$$$$$$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1666875"/>
            <a:ext cx="1828800" cy="9906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SUPER PACs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838700" y="2743199"/>
            <a:ext cx="571500" cy="1905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3048000"/>
            <a:ext cx="9906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$$$$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10050" y="4727448"/>
            <a:ext cx="1828800" cy="987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CAMPAIGN ACTIVITIES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324600" y="3124200"/>
            <a:ext cx="1828800" cy="9906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501(C)(4)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NON-PROFITS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6324600" y="1905000"/>
            <a:ext cx="990600" cy="1295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24650" y="1704975"/>
            <a:ext cx="9906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$$$$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6172200" y="4190999"/>
            <a:ext cx="1219201" cy="1295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24650" y="4714875"/>
            <a:ext cx="990600" cy="914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$$$$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3238498"/>
            <a:ext cx="205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 DISCLOSURE TRANSPARENT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8400" y="5638800"/>
            <a:ext cx="205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NON DISCLOSURE “DARK MONEY”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1066800"/>
            <a:ext cx="8001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1383268"/>
            <a:ext cx="164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UNLIMITED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UNLIMITED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1075" y="4916269"/>
            <a:ext cx="2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REQUIRED TO IDENTIFY</a:t>
            </a:r>
          </a:p>
          <a:p>
            <a:r>
              <a:rPr lang="en-US" b="1" dirty="0" smtClean="0"/>
              <a:t>HOW</a:t>
            </a:r>
            <a:r>
              <a:rPr lang="en-US" dirty="0" smtClean="0"/>
              <a:t> $$$$ ARE BEING SPENT.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337839"/>
            <a:ext cx="8077200" cy="728961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PACS, SUPER PACS and POLITICALLY ACTIVE NON-PROFIT SPENDING </a:t>
            </a:r>
            <a:br>
              <a:rPr lang="en-US" sz="2400" b="1" dirty="0" smtClean="0"/>
            </a:br>
            <a:r>
              <a:rPr lang="en-US" sz="3100" dirty="0" smtClean="0"/>
              <a:t>BEFORE               AND AFTER CITIZENS UNITED 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Wyomingpromise.org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8</a:t>
            </a:fld>
            <a:endParaRPr lang="en-US" dirty="0"/>
          </a:p>
        </p:txBody>
      </p:sp>
      <p:pic>
        <p:nvPicPr>
          <p:cNvPr id="1027" name="Picture 3" descr="C:\Users\Keith Wilsom\AppData\Local\Microsoft\Windows\Temporary Internet Files\Content.IE5\5LQ859GN\Thermomet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939390"/>
            <a:ext cx="6807200" cy="446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77035">
            <a:off x="614094" y="2307454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2004 ELECTION = $688 MILLION 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 rot="19950259">
            <a:off x="2966570" y="2177132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2012 ELECTION = $1.2 BILLION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 rot="19950259">
            <a:off x="6003887" y="1631840"/>
            <a:ext cx="270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2016 ELECTION = </a:t>
            </a:r>
            <a:r>
              <a:rPr lang="en-US" b="1" u="sng" dirty="0" smtClean="0">
                <a:solidFill>
                  <a:srgbClr val="FF0000"/>
                </a:solidFill>
              </a:rPr>
              <a:t>$1.4 BILLION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757136"/>
            <a:ext cx="20574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$600 MILLION OF THIS 2016 FUNDING CAME FROM JUST 195 DONORS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1066801"/>
            <a:ext cx="8077200" cy="3809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037540" y="1512332"/>
            <a:ext cx="0" cy="43550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2318" y="4691390"/>
            <a:ext cx="221727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i="1" dirty="0">
                <a:solidFill>
                  <a:prstClr val="black"/>
                </a:solidFill>
              </a:rPr>
              <a:t>GEORGETOWN UNIVERSITY </a:t>
            </a:r>
            <a:r>
              <a:rPr lang="en-US" sz="1100" b="1" i="1" dirty="0" smtClean="0">
                <a:solidFill>
                  <a:prstClr val="black"/>
                </a:solidFill>
              </a:rPr>
              <a:t>STUDY</a:t>
            </a:r>
          </a:p>
          <a:p>
            <a:pPr lvl="0" algn="ctr"/>
            <a:endParaRPr lang="en-US" sz="1100" b="1" i="1" dirty="0">
              <a:solidFill>
                <a:prstClr val="black"/>
              </a:solidFill>
            </a:endParaRPr>
          </a:p>
          <a:p>
            <a:pPr lvl="0" algn="ctr"/>
            <a:r>
              <a:rPr lang="en-US" sz="1100" b="1" i="1" dirty="0" smtClean="0">
                <a:solidFill>
                  <a:prstClr val="black"/>
                </a:solidFill>
              </a:rPr>
              <a:t>FEC DATA RELEASE JAN 2018</a:t>
            </a:r>
            <a:endParaRPr lang="en-US" sz="1100" b="1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6029" y="1143000"/>
            <a:ext cx="548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Presidential </a:t>
            </a:r>
            <a:r>
              <a:rPr lang="en-US" b="1" dirty="0"/>
              <a:t>E</a:t>
            </a:r>
            <a:r>
              <a:rPr lang="en-US" b="1" dirty="0" smtClean="0"/>
              <a:t>lections  </a:t>
            </a:r>
            <a:r>
              <a:rPr lang="en-US" dirty="0" smtClean="0"/>
              <a:t>- Excluding House and Senate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37540" y="762000"/>
            <a:ext cx="0" cy="457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>
            <a:normAutofit/>
          </a:bodyPr>
          <a:lstStyle/>
          <a:p>
            <a:pPr>
              <a:lnSpc>
                <a:spcPts val="120"/>
              </a:lnSpc>
            </a:pPr>
            <a:r>
              <a:rPr lang="en-US" sz="3600" dirty="0" smtClean="0"/>
              <a:t>FREEDOM OF SPEECH …. </a:t>
            </a:r>
            <a:r>
              <a:rPr lang="en-US" sz="3600" b="1" dirty="0" smtClean="0">
                <a:solidFill>
                  <a:srgbClr val="FF0000"/>
                </a:solidFill>
              </a:rPr>
              <a:t>Really?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sz="2000" b="1" dirty="0" smtClean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Wyomingpromise.org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5F67-7A8E-4EFA-B3A2-4F9A758356C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133600"/>
            <a:ext cx="7696200" cy="38395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$600 MILLION OF THIS 2016 FUNDING CAME FROM JUST 195 DONORS 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2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how much were you able to give? $25 -- $100 -- $1,000?  </a:t>
            </a:r>
          </a:p>
          <a:p>
            <a:pPr>
              <a:lnSpc>
                <a:spcPts val="2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Were you able </a:t>
            </a:r>
            <a:r>
              <a:rPr lang="en-US" sz="2800" b="1" dirty="0">
                <a:solidFill>
                  <a:schemeClr val="bg1"/>
                </a:solidFill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</a:rPr>
              <a:t>spend weeks in DC lobbying your Congressman?  Do </a:t>
            </a:r>
            <a:r>
              <a:rPr lang="en-US" sz="2800" b="1" dirty="0">
                <a:solidFill>
                  <a:schemeClr val="bg1"/>
                </a:solidFill>
              </a:rPr>
              <a:t>you feel like your one vote </a:t>
            </a:r>
            <a:r>
              <a:rPr lang="en-US" sz="2800" b="1" dirty="0" smtClean="0">
                <a:solidFill>
                  <a:schemeClr val="bg1"/>
                </a:solidFill>
              </a:rPr>
              <a:t>counted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when compared to the 195 entities who gave millions to promote their special interests? </a:t>
            </a:r>
          </a:p>
          <a:p>
            <a:pPr>
              <a:lnSpc>
                <a:spcPts val="2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Since Citizens United decision the voice of the average citizen has all but disappeared.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295400"/>
            <a:ext cx="7772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1524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2016 PRESIDENTIAL ELECTION = </a:t>
            </a:r>
            <a:r>
              <a:rPr lang="en-US" sz="2800" b="1" u="sng" dirty="0" smtClean="0">
                <a:solidFill>
                  <a:srgbClr val="FF0000"/>
                </a:solidFill>
              </a:rPr>
              <a:t>$1.4 BILLION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1561</Words>
  <Application>Microsoft Office PowerPoint</Application>
  <PresentationFormat>On-screen Show (4:3)</PresentationFormat>
  <Paragraphs>293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Make your vote count again!</vt:lpstr>
      <vt:lpstr>BIG MONEY DOMINATES OUR POLITICAL SYSTEM! </vt:lpstr>
      <vt:lpstr>PowerPoint Presentation</vt:lpstr>
      <vt:lpstr>   Equating Big Money with  Free Speech  </vt:lpstr>
      <vt:lpstr>A CORPORATION IS NOT A PERSON</vt:lpstr>
      <vt:lpstr>WHAT CORPORATIONS CAN AND CANNOT DO </vt:lpstr>
      <vt:lpstr>FLOW OF BIG MONEY INTO OUR ELECTIONS</vt:lpstr>
      <vt:lpstr>PACS, SUPER PACS and POLITICALLY ACTIVE NON-PROFIT SPENDING  BEFORE               AND AFTER CITIZENS UNITED </vt:lpstr>
      <vt:lpstr>FREEDOM OF SPEECH …. Really? </vt:lpstr>
      <vt:lpstr>SOME RESULTS FROM THESE DECISIONS </vt:lpstr>
      <vt:lpstr>SOME BACKGROUND </vt:lpstr>
      <vt:lpstr>Americans of all Persuasions  Want to Overturn Citizens United</vt:lpstr>
      <vt:lpstr>Americans  have amended the Constitution 27 times!</vt:lpstr>
      <vt:lpstr> A SOLUTION THAT CAN WORK  A Constitutional  Amendment </vt:lpstr>
      <vt:lpstr>WHO WE ARE……</vt:lpstr>
      <vt:lpstr>PowerPoint Presentation</vt:lpstr>
      <vt:lpstr>HOW DO WE RECAPTURE OUR REPRESENTATIVE DEMOCRACY ?</vt:lpstr>
      <vt:lpstr>How you can get involved ?</vt:lpstr>
      <vt:lpstr>PowerPoint Presentation</vt:lpstr>
      <vt:lpstr>THE INITIATIVE PROCESS </vt:lpstr>
      <vt:lpstr>AMENDING THE CONSTITUTION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WYOMING PROMISE</dc:title>
  <dc:creator>Keith Wilson</dc:creator>
  <cp:lastModifiedBy>Kris</cp:lastModifiedBy>
  <cp:revision>200</cp:revision>
  <cp:lastPrinted>2018-02-13T15:07:31Z</cp:lastPrinted>
  <dcterms:created xsi:type="dcterms:W3CDTF">2017-11-11T17:13:47Z</dcterms:created>
  <dcterms:modified xsi:type="dcterms:W3CDTF">2018-04-09T15:50:11Z</dcterms:modified>
</cp:coreProperties>
</file>